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9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fd6f235a0_0_2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fd6f235a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4fd6f235a0_0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fd6f235a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25" name="Google Shape;225;g4fd6f235a0_0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fd6f235a0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fd6f235a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4fd6f235a0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fd6f235a0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64" name="Google Shape;264;g4fd6f235a0_0_11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fd6f235a0_0_1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75" name="Google Shape;275;g4fd6f235a0_0_14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d6f235a0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6" name="Google Shape;286;g4fd6f235a0_0_14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4fd6f235a0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97" name="Google Shape;297;g4fd6f235a0_0_1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fd6f235a0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fd6f235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4fd6f235a0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fd6f235a0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fd6f235a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4fd6f235a0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fd6f235a0_0_10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fd6f235a0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4fd6f235a0_0_10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05d1e84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92" name="Google Shape;92;g505d1e84b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4fd6f235a0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4fd6f235a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4fd6f235a0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4fd6f235a0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4fd6f235a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4fd6f235a0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fd6f235a0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fd6f235a0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4fd6f235a0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4fd6f235a0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62" name="Google Shape;462;g4fd6f235a0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fd6f235a0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73" name="Google Shape;473;g4fd6f235a0_0_10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4fd6f235a0_0_1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80" name="Google Shape;480;g4fd6f235a0_0_14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fd6f235a0_0_1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94" name="Google Shape;494;g4fd6f235a0_0_14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51db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05" name="Google Shape;505;g33ce51dbf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fd6f235a0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18" name="Google Shape;518;g4fd6f235a0_0_14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fd6f235a0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30" name="Google Shape;530;g4fd6f235a0_0_14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fd6f235a0_0_1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4" name="Google Shape;104;g4fd6f235a0_0_1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5d1e84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16" name="Google Shape;116;g505d1e84bb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c7097127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c70971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3c7097127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fd6f235a0_0_1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fd6f235a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4fd6f235a0_0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fd6f235a0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fd6f235a0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fd6f235a0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fd6f235a0_0_2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fd6f235a0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4fd6f235a0_0_2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6.png"/><Relationship Id="rId5" Type="http://schemas.openxmlformats.org/officeDocument/2006/relationships/image" Target="../media/image14.png"/><Relationship Id="rId6" Type="http://schemas.openxmlformats.org/officeDocument/2006/relationships/image" Target="../media/image12.jpg"/><Relationship Id="rId7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1.jpg"/><Relationship Id="rId11" Type="http://schemas.openxmlformats.org/officeDocument/2006/relationships/image" Target="../media/image15.png"/><Relationship Id="rId10" Type="http://schemas.openxmlformats.org/officeDocument/2006/relationships/image" Target="../media/image11.jpg"/><Relationship Id="rId9" Type="http://schemas.openxmlformats.org/officeDocument/2006/relationships/image" Target="../media/image18.png"/><Relationship Id="rId5" Type="http://schemas.openxmlformats.org/officeDocument/2006/relationships/image" Target="../media/image43.png"/><Relationship Id="rId6" Type="http://schemas.openxmlformats.org/officeDocument/2006/relationships/image" Target="../media/image49.jpg"/><Relationship Id="rId7" Type="http://schemas.openxmlformats.org/officeDocument/2006/relationships/image" Target="../media/image34.jpg"/><Relationship Id="rId8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1.jpg"/><Relationship Id="rId11" Type="http://schemas.openxmlformats.org/officeDocument/2006/relationships/image" Target="../media/image26.png"/><Relationship Id="rId10" Type="http://schemas.openxmlformats.org/officeDocument/2006/relationships/image" Target="../media/image24.png"/><Relationship Id="rId12" Type="http://schemas.openxmlformats.org/officeDocument/2006/relationships/image" Target="../media/image29.png"/><Relationship Id="rId9" Type="http://schemas.openxmlformats.org/officeDocument/2006/relationships/image" Target="../media/image23.png"/><Relationship Id="rId5" Type="http://schemas.openxmlformats.org/officeDocument/2006/relationships/image" Target="../media/image31.jpg"/><Relationship Id="rId6" Type="http://schemas.openxmlformats.org/officeDocument/2006/relationships/image" Target="../media/image16.png"/><Relationship Id="rId7" Type="http://schemas.openxmlformats.org/officeDocument/2006/relationships/image" Target="../media/image19.png"/><Relationship Id="rId8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hyperlink" Target="https://www.python.org/download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45.png"/><Relationship Id="rId6" Type="http://schemas.openxmlformats.org/officeDocument/2006/relationships/image" Target="../media/image37.png"/><Relationship Id="rId7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3.jpg"/><Relationship Id="rId5" Type="http://schemas.openxmlformats.org/officeDocument/2006/relationships/image" Target="../media/image44.png"/><Relationship Id="rId6" Type="http://schemas.openxmlformats.org/officeDocument/2006/relationships/image" Target="../media/image5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39.png"/><Relationship Id="rId5" Type="http://schemas.openxmlformats.org/officeDocument/2006/relationships/image" Target="../media/image13.png"/><Relationship Id="rId6" Type="http://schemas.openxmlformats.org/officeDocument/2006/relationships/image" Target="../media/image8.jp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jpg"/><Relationship Id="rId5" Type="http://schemas.openxmlformats.org/officeDocument/2006/relationships/image" Target="../media/image27.png"/><Relationship Id="rId6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176109" y="4674092"/>
            <a:ext cx="74760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6060"/>
                </a:solidFill>
                <a:latin typeface="Calibri"/>
                <a:ea typeface="Calibri"/>
                <a:cs typeface="Calibri"/>
                <a:sym typeface="Calibri"/>
              </a:rPr>
              <a:t>Introduction to Deep Learning</a:t>
            </a:r>
            <a:endParaRPr b="1" i="0" sz="3200" u="none" cap="none" strike="noStrike">
              <a:solidFill>
                <a:srgbClr val="606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187450" y="5681663"/>
            <a:ext cx="2511425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Feb</a:t>
            </a:r>
            <a:r>
              <a:rPr b="0" i="0" lang="en-US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201</a:t>
            </a:r>
            <a:r>
              <a:rPr lang="en-US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2"/>
          <p:cNvGrpSpPr/>
          <p:nvPr/>
        </p:nvGrpSpPr>
        <p:grpSpPr>
          <a:xfrm>
            <a:off x="0" y="76625"/>
            <a:ext cx="6370349" cy="677884"/>
            <a:chOff x="0" y="390664"/>
            <a:chExt cx="6370349" cy="677139"/>
          </a:xfrm>
        </p:grpSpPr>
        <p:sp>
          <p:nvSpPr>
            <p:cNvPr id="212" name="Google Shape;212;p22"/>
            <p:cNvSpPr txBox="1"/>
            <p:nvPr/>
          </p:nvSpPr>
          <p:spPr>
            <a:xfrm>
              <a:off x="582749" y="390664"/>
              <a:ext cx="57876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Applications in Reinforcement Learning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2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5" name="Google Shape;215;p22"/>
          <p:cNvSpPr txBox="1"/>
          <p:nvPr/>
        </p:nvSpPr>
        <p:spPr>
          <a:xfrm>
            <a:off x="2088588" y="1068350"/>
            <a:ext cx="1641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AlphaGo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5615050" y="813656"/>
            <a:ext cx="2406000" cy="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Personalised Recommendation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4">
            <a:alphaModFix/>
          </a:blip>
          <a:srcRect b="22970" l="0" r="0" t="26511"/>
          <a:stretch/>
        </p:blipFill>
        <p:spPr>
          <a:xfrm>
            <a:off x="1015888" y="1699350"/>
            <a:ext cx="3585474" cy="1118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5963" y="1631199"/>
            <a:ext cx="1344168" cy="15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1125" y="3989273"/>
            <a:ext cx="3666625" cy="20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1499387" y="3209650"/>
            <a:ext cx="22101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Inventory Management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2700" y="4249298"/>
            <a:ext cx="2973501" cy="19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2"/>
          <p:cNvSpPr txBox="1"/>
          <p:nvPr/>
        </p:nvSpPr>
        <p:spPr>
          <a:xfrm>
            <a:off x="5784412" y="3522250"/>
            <a:ext cx="22101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Power Management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endParaRPr/>
          </a:p>
        </p:txBody>
      </p:sp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3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230" name="Google Shape;230;p23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Cloud Providers in AI Space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3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3" name="Google Shape;2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375" y="4345625"/>
            <a:ext cx="2316200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375" y="1248063"/>
            <a:ext cx="1943975" cy="8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5750" y="1117614"/>
            <a:ext cx="1928787" cy="1158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 rotWithShape="1">
          <a:blip r:embed="rId7">
            <a:alphaModFix/>
          </a:blip>
          <a:srcRect b="15711" l="13577" r="14047" t="12577"/>
          <a:stretch/>
        </p:blipFill>
        <p:spPr>
          <a:xfrm>
            <a:off x="4687950" y="1117625"/>
            <a:ext cx="2073551" cy="1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4900" y="1035975"/>
            <a:ext cx="1761850" cy="13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67775" y="4333113"/>
            <a:ext cx="2511301" cy="118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79275" y="3972312"/>
            <a:ext cx="1761849" cy="190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11">
            <a:alphaModFix/>
          </a:blip>
          <a:srcRect b="23435" l="64025" r="9295" t="25660"/>
          <a:stretch/>
        </p:blipFill>
        <p:spPr>
          <a:xfrm>
            <a:off x="7241325" y="4038600"/>
            <a:ext cx="1651149" cy="1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3"/>
          <p:cNvSpPr txBox="1"/>
          <p:nvPr/>
        </p:nvSpPr>
        <p:spPr>
          <a:xfrm>
            <a:off x="552550" y="3282750"/>
            <a:ext cx="4446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entury Gothic"/>
                <a:ea typeface="Century Gothic"/>
                <a:cs typeface="Century Gothic"/>
                <a:sym typeface="Century Gothic"/>
              </a:rPr>
              <a:t>Training/Deploying on Cloud</a:t>
            </a:r>
            <a:endParaRPr b="1" sz="2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9" name="Google Shape;249;p24"/>
          <p:cNvGrpSpPr/>
          <p:nvPr/>
        </p:nvGrpSpPr>
        <p:grpSpPr>
          <a:xfrm>
            <a:off x="0" y="76625"/>
            <a:ext cx="6159149" cy="677884"/>
            <a:chOff x="0" y="390664"/>
            <a:chExt cx="6159149" cy="677139"/>
          </a:xfrm>
        </p:grpSpPr>
        <p:sp>
          <p:nvSpPr>
            <p:cNvPr id="250" name="Google Shape;250;p24"/>
            <p:cNvSpPr txBox="1"/>
            <p:nvPr/>
          </p:nvSpPr>
          <p:spPr>
            <a:xfrm>
              <a:off x="582749" y="390664"/>
              <a:ext cx="5576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Popular Deep Learning Frameworks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4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3" name="Google Shape;253;p24"/>
          <p:cNvPicPr preferRelativeResize="0"/>
          <p:nvPr/>
        </p:nvPicPr>
        <p:blipFill rotWithShape="1">
          <a:blip r:embed="rId4">
            <a:alphaModFix/>
          </a:blip>
          <a:srcRect b="11451" l="19419" r="18988" t="8247"/>
          <a:stretch/>
        </p:blipFill>
        <p:spPr>
          <a:xfrm>
            <a:off x="698800" y="1240200"/>
            <a:ext cx="1904998" cy="139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1975" y="1240200"/>
            <a:ext cx="1397125" cy="139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4"/>
          <p:cNvPicPr preferRelativeResize="0"/>
          <p:nvPr/>
        </p:nvPicPr>
        <p:blipFill rotWithShape="1">
          <a:blip r:embed="rId6">
            <a:alphaModFix/>
          </a:blip>
          <a:srcRect b="26819" l="0" r="0" t="29307"/>
          <a:stretch/>
        </p:blipFill>
        <p:spPr>
          <a:xfrm>
            <a:off x="4865250" y="1436000"/>
            <a:ext cx="3274200" cy="10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925" y="3125402"/>
            <a:ext cx="1905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 rotWithShape="1">
          <a:blip r:embed="rId8">
            <a:alphaModFix/>
          </a:blip>
          <a:srcRect b="19248" l="9368" r="10765" t="20766"/>
          <a:stretch/>
        </p:blipFill>
        <p:spPr>
          <a:xfrm>
            <a:off x="539225" y="3210737"/>
            <a:ext cx="2532748" cy="10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7950" y="3069788"/>
            <a:ext cx="2661210" cy="139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4"/>
          <p:cNvPicPr preferRelativeResize="0"/>
          <p:nvPr/>
        </p:nvPicPr>
        <p:blipFill rotWithShape="1">
          <a:blip r:embed="rId10">
            <a:alphaModFix/>
          </a:blip>
          <a:srcRect b="15270" l="8263" r="8012" t="14455"/>
          <a:stretch/>
        </p:blipFill>
        <p:spPr>
          <a:xfrm>
            <a:off x="3456096" y="4899375"/>
            <a:ext cx="2744900" cy="80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4775" y="4899372"/>
            <a:ext cx="2532750" cy="94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6598" y="4694360"/>
            <a:ext cx="2323643" cy="12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5"/>
          <p:cNvGrpSpPr/>
          <p:nvPr/>
        </p:nvGrpSpPr>
        <p:grpSpPr>
          <a:xfrm>
            <a:off x="0" y="76625"/>
            <a:ext cx="5541750" cy="677884"/>
            <a:chOff x="0" y="390664"/>
            <a:chExt cx="5541750" cy="677139"/>
          </a:xfrm>
        </p:grpSpPr>
        <p:sp>
          <p:nvSpPr>
            <p:cNvPr id="269" name="Google Shape;269;p25"/>
            <p:cNvSpPr txBox="1"/>
            <p:nvPr/>
          </p:nvSpPr>
          <p:spPr>
            <a:xfrm>
              <a:off x="582750" y="390664"/>
              <a:ext cx="4959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Terminology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5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25"/>
          <p:cNvSpPr txBox="1"/>
          <p:nvPr/>
        </p:nvSpPr>
        <p:spPr>
          <a:xfrm>
            <a:off x="747550" y="885750"/>
            <a:ext cx="7775400" cy="5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Sample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set of data entries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number of distinct traits that can be used to describe each item in a quantitative manner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Vector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an n-dimensional vector of features that represents a data entry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is something that is trained with data using an algorithm and does prediction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Training set &amp; testing set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that is used to train a model is called training set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 that is used to test a model is called testing set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6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26"/>
          <p:cNvGrpSpPr/>
          <p:nvPr/>
        </p:nvGrpSpPr>
        <p:grpSpPr>
          <a:xfrm>
            <a:off x="0" y="76625"/>
            <a:ext cx="5541750" cy="677884"/>
            <a:chOff x="0" y="390664"/>
            <a:chExt cx="5541750" cy="677139"/>
          </a:xfrm>
        </p:grpSpPr>
        <p:sp>
          <p:nvSpPr>
            <p:cNvPr id="280" name="Google Shape;280;p26"/>
            <p:cNvSpPr txBox="1"/>
            <p:nvPr/>
          </p:nvSpPr>
          <p:spPr>
            <a:xfrm>
              <a:off x="582750" y="390664"/>
              <a:ext cx="4959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Types of Learning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6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26"/>
          <p:cNvSpPr txBox="1"/>
          <p:nvPr/>
        </p:nvSpPr>
        <p:spPr>
          <a:xfrm>
            <a:off x="747550" y="885750"/>
            <a:ext cx="7775400" cy="5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Supervised Learning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data that is fed includes the desirable solutions called labels.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Classification, Regression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Unsupervised Learning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data that is fed is unlabelled. 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Example: Clustering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Reinforcement Learning</a:t>
            </a:r>
            <a:endParaRPr b="1"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○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system can observe the environment, select and perform action and get rewards or penalties in return, thereby determining optimal strategy.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27"/>
          <p:cNvGrpSpPr/>
          <p:nvPr/>
        </p:nvGrpSpPr>
        <p:grpSpPr>
          <a:xfrm>
            <a:off x="0" y="76625"/>
            <a:ext cx="5541750" cy="677884"/>
            <a:chOff x="0" y="390664"/>
            <a:chExt cx="5541750" cy="677139"/>
          </a:xfrm>
        </p:grpSpPr>
        <p:sp>
          <p:nvSpPr>
            <p:cNvPr id="291" name="Google Shape;291;p27"/>
            <p:cNvSpPr txBox="1"/>
            <p:nvPr/>
          </p:nvSpPr>
          <p:spPr>
            <a:xfrm>
              <a:off x="582750" y="390664"/>
              <a:ext cx="4959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Classification - Regression - Clustering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7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4" name="Google Shape;2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0" y="1723978"/>
            <a:ext cx="84201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endParaRPr/>
          </a:p>
        </p:txBody>
      </p:sp>
      <p:pic>
        <p:nvPicPr>
          <p:cNvPr id="300" name="Google Shape;30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28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302" name="Google Shape;302;p28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Spam Filter Example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8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28"/>
          <p:cNvSpPr/>
          <p:nvPr/>
        </p:nvSpPr>
        <p:spPr>
          <a:xfrm>
            <a:off x="3773975" y="1615375"/>
            <a:ext cx="1348800" cy="7476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3773975" y="1615375"/>
            <a:ext cx="1348825" cy="410287"/>
          </a:xfrm>
          <a:prstGeom prst="flowChartMerg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6572388" y="1225325"/>
            <a:ext cx="12513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Spam</a:t>
            </a:r>
            <a:endParaRPr b="1" sz="18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Google Shape;308;p28"/>
          <p:cNvSpPr txBox="1"/>
          <p:nvPr/>
        </p:nvSpPr>
        <p:spPr>
          <a:xfrm>
            <a:off x="6642813" y="2197300"/>
            <a:ext cx="14496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</a:t>
            </a:r>
            <a:r>
              <a:rPr b="1" lang="en-US" sz="1800">
                <a:solidFill>
                  <a:srgbClr val="93C47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Spam</a:t>
            </a:r>
            <a:endParaRPr b="1" sz="1800">
              <a:solidFill>
                <a:srgbClr val="93C47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9" name="Google Shape;309;p28"/>
          <p:cNvCxnSpPr>
            <a:endCxn id="307" idx="1"/>
          </p:cNvCxnSpPr>
          <p:nvPr/>
        </p:nvCxnSpPr>
        <p:spPr>
          <a:xfrm flipH="1" rot="10800000">
            <a:off x="5122788" y="1519775"/>
            <a:ext cx="1449600" cy="469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0" name="Google Shape;310;p28"/>
          <p:cNvCxnSpPr>
            <a:stCxn id="305" idx="3"/>
            <a:endCxn id="308" idx="1"/>
          </p:cNvCxnSpPr>
          <p:nvPr/>
        </p:nvCxnSpPr>
        <p:spPr>
          <a:xfrm>
            <a:off x="5122775" y="1989175"/>
            <a:ext cx="1520100" cy="502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1" name="Google Shape;311;p28"/>
          <p:cNvSpPr txBox="1"/>
          <p:nvPr/>
        </p:nvSpPr>
        <p:spPr>
          <a:xfrm>
            <a:off x="3889350" y="2490000"/>
            <a:ext cx="1118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Mail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28"/>
          <p:cNvSpPr txBox="1"/>
          <p:nvPr/>
        </p:nvSpPr>
        <p:spPr>
          <a:xfrm>
            <a:off x="1051587" y="1161325"/>
            <a:ext cx="20994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Sender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Receiver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Title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Content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Attachments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3" name="Google Shape;313;p28"/>
          <p:cNvCxnSpPr>
            <a:stCxn id="312" idx="3"/>
            <a:endCxn id="305" idx="1"/>
          </p:cNvCxnSpPr>
          <p:nvPr/>
        </p:nvCxnSpPr>
        <p:spPr>
          <a:xfrm>
            <a:off x="3150987" y="1989175"/>
            <a:ext cx="623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4" name="Google Shape;314;p28"/>
          <p:cNvSpPr txBox="1"/>
          <p:nvPr/>
        </p:nvSpPr>
        <p:spPr>
          <a:xfrm>
            <a:off x="1542225" y="2817025"/>
            <a:ext cx="1118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Features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5" name="Google Shape;315;p28"/>
          <p:cNvSpPr txBox="1"/>
          <p:nvPr/>
        </p:nvSpPr>
        <p:spPr>
          <a:xfrm>
            <a:off x="6808550" y="2959500"/>
            <a:ext cx="1118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Labels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28"/>
          <p:cNvSpPr txBox="1"/>
          <p:nvPr/>
        </p:nvSpPr>
        <p:spPr>
          <a:xfrm>
            <a:off x="671700" y="4389750"/>
            <a:ext cx="78006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Traditional Rule Based Approach - Drawbacks (Scalability, Reliance, Revision, Laborious)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How does Artificially intelligent systems solve the problems?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p29"/>
          <p:cNvGrpSpPr/>
          <p:nvPr/>
        </p:nvGrpSpPr>
        <p:grpSpPr>
          <a:xfrm>
            <a:off x="0" y="76625"/>
            <a:ext cx="7475547" cy="677884"/>
            <a:chOff x="0" y="390664"/>
            <a:chExt cx="7475547" cy="677139"/>
          </a:xfrm>
        </p:grpSpPr>
        <p:sp>
          <p:nvSpPr>
            <p:cNvPr id="325" name="Google Shape;325;p29"/>
            <p:cNvSpPr txBox="1"/>
            <p:nvPr/>
          </p:nvSpPr>
          <p:spPr>
            <a:xfrm>
              <a:off x="582747" y="390664"/>
              <a:ext cx="68928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Enter Deep Learning: Bio-inspired Artificial Neurons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9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8" name="Google Shape;3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0203"/>
            <a:ext cx="8839200" cy="469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pic>
        <p:nvPicPr>
          <p:cNvPr id="335" name="Google Shape;3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0"/>
          <p:cNvGrpSpPr/>
          <p:nvPr/>
        </p:nvGrpSpPr>
        <p:grpSpPr>
          <a:xfrm>
            <a:off x="0" y="76625"/>
            <a:ext cx="7897950" cy="677884"/>
            <a:chOff x="0" y="390664"/>
            <a:chExt cx="7897950" cy="677139"/>
          </a:xfrm>
        </p:grpSpPr>
        <p:sp>
          <p:nvSpPr>
            <p:cNvPr id="337" name="Google Shape;337;p30"/>
            <p:cNvSpPr txBox="1"/>
            <p:nvPr/>
          </p:nvSpPr>
          <p:spPr>
            <a:xfrm>
              <a:off x="582750" y="390664"/>
              <a:ext cx="7315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What’s going on inside? - The idea of Perceptron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0" name="Google Shape;3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75" y="1324915"/>
            <a:ext cx="8172450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31"/>
          <p:cNvGrpSpPr/>
          <p:nvPr/>
        </p:nvGrpSpPr>
        <p:grpSpPr>
          <a:xfrm>
            <a:off x="0" y="76625"/>
            <a:ext cx="7897950" cy="677884"/>
            <a:chOff x="0" y="390664"/>
            <a:chExt cx="7897950" cy="677139"/>
          </a:xfrm>
        </p:grpSpPr>
        <p:sp>
          <p:nvSpPr>
            <p:cNvPr id="349" name="Google Shape;349;p31"/>
            <p:cNvSpPr txBox="1"/>
            <p:nvPr/>
          </p:nvSpPr>
          <p:spPr>
            <a:xfrm>
              <a:off x="582750" y="390664"/>
              <a:ext cx="73152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Activation Functions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1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2" name="Google Shape;3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00" y="992675"/>
            <a:ext cx="77193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" name="Google Shape;96;p14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97" name="Google Shape;97;p14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Artificial Intelligence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4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4"/>
          <p:cNvSpPr txBox="1"/>
          <p:nvPr/>
        </p:nvSpPr>
        <p:spPr>
          <a:xfrm>
            <a:off x="5011725" y="2640900"/>
            <a:ext cx="3589200" cy="15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Artificial intelligence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is the intelligence exhibited by computers, rather than humans.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4">
            <a:alphaModFix/>
          </a:blip>
          <a:srcRect b="0" l="0" r="43706" t="0"/>
          <a:stretch/>
        </p:blipFill>
        <p:spPr>
          <a:xfrm>
            <a:off x="550500" y="1399838"/>
            <a:ext cx="402150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pic>
        <p:nvPicPr>
          <p:cNvPr id="359" name="Google Shape;35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2"/>
          <p:cNvGrpSpPr/>
          <p:nvPr/>
        </p:nvGrpSpPr>
        <p:grpSpPr>
          <a:xfrm>
            <a:off x="0" y="76625"/>
            <a:ext cx="6159149" cy="677884"/>
            <a:chOff x="0" y="390664"/>
            <a:chExt cx="6159149" cy="677139"/>
          </a:xfrm>
        </p:grpSpPr>
        <p:sp>
          <p:nvSpPr>
            <p:cNvPr id="361" name="Google Shape;361;p32"/>
            <p:cNvSpPr txBox="1"/>
            <p:nvPr/>
          </p:nvSpPr>
          <p:spPr>
            <a:xfrm>
              <a:off x="582749" y="390664"/>
              <a:ext cx="5576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Neural Networks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2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4" name="Google Shape;3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950" y="1341399"/>
            <a:ext cx="7693175" cy="41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pic>
        <p:nvPicPr>
          <p:cNvPr id="371" name="Google Shape;37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3"/>
          <p:cNvGrpSpPr/>
          <p:nvPr/>
        </p:nvGrpSpPr>
        <p:grpSpPr>
          <a:xfrm>
            <a:off x="0" y="76625"/>
            <a:ext cx="6159149" cy="677884"/>
            <a:chOff x="0" y="390664"/>
            <a:chExt cx="6159149" cy="677139"/>
          </a:xfrm>
        </p:grpSpPr>
        <p:sp>
          <p:nvSpPr>
            <p:cNvPr id="373" name="Google Shape;373;p33"/>
            <p:cNvSpPr txBox="1"/>
            <p:nvPr/>
          </p:nvSpPr>
          <p:spPr>
            <a:xfrm>
              <a:off x="582749" y="390664"/>
              <a:ext cx="5576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Example: House Price Prediction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3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33"/>
          <p:cNvSpPr/>
          <p:nvPr/>
        </p:nvSpPr>
        <p:spPr>
          <a:xfrm>
            <a:off x="3812325" y="2545613"/>
            <a:ext cx="636300" cy="678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3"/>
          <p:cNvSpPr/>
          <p:nvPr/>
        </p:nvSpPr>
        <p:spPr>
          <a:xfrm>
            <a:off x="3812325" y="3506713"/>
            <a:ext cx="636300" cy="678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3812325" y="4467813"/>
            <a:ext cx="636300" cy="678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3"/>
          <p:cNvSpPr txBox="1"/>
          <p:nvPr/>
        </p:nvSpPr>
        <p:spPr>
          <a:xfrm>
            <a:off x="1269925" y="2659388"/>
            <a:ext cx="1397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Area - x1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Google Shape;380;p33"/>
          <p:cNvSpPr txBox="1"/>
          <p:nvPr/>
        </p:nvSpPr>
        <p:spPr>
          <a:xfrm>
            <a:off x="814900" y="3626263"/>
            <a:ext cx="18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bedrooms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- x2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Google Shape;381;p33"/>
          <p:cNvSpPr txBox="1"/>
          <p:nvPr/>
        </p:nvSpPr>
        <p:spPr>
          <a:xfrm>
            <a:off x="814825" y="4593138"/>
            <a:ext cx="1852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Zip code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- x3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2" name="Google Shape;382;p33"/>
          <p:cNvCxnSpPr>
            <a:stCxn id="379" idx="3"/>
            <a:endCxn id="376" idx="2"/>
          </p:cNvCxnSpPr>
          <p:nvPr/>
        </p:nvCxnSpPr>
        <p:spPr>
          <a:xfrm>
            <a:off x="2667625" y="2878838"/>
            <a:ext cx="1144800" cy="57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33"/>
          <p:cNvCxnSpPr>
            <a:stCxn id="379" idx="3"/>
            <a:endCxn id="377" idx="2"/>
          </p:cNvCxnSpPr>
          <p:nvPr/>
        </p:nvCxnSpPr>
        <p:spPr>
          <a:xfrm>
            <a:off x="2667625" y="2878838"/>
            <a:ext cx="1144800" cy="9669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33"/>
          <p:cNvCxnSpPr>
            <a:stCxn id="379" idx="3"/>
            <a:endCxn id="378" idx="2"/>
          </p:cNvCxnSpPr>
          <p:nvPr/>
        </p:nvCxnSpPr>
        <p:spPr>
          <a:xfrm>
            <a:off x="2667625" y="2878838"/>
            <a:ext cx="1144800" cy="19281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33"/>
          <p:cNvCxnSpPr>
            <a:stCxn id="380" idx="3"/>
            <a:endCxn id="376" idx="2"/>
          </p:cNvCxnSpPr>
          <p:nvPr/>
        </p:nvCxnSpPr>
        <p:spPr>
          <a:xfrm flipH="1" rot="10800000">
            <a:off x="2667700" y="2884513"/>
            <a:ext cx="1144500" cy="9612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33"/>
          <p:cNvCxnSpPr>
            <a:stCxn id="380" idx="3"/>
            <a:endCxn id="377" idx="2"/>
          </p:cNvCxnSpPr>
          <p:nvPr/>
        </p:nvCxnSpPr>
        <p:spPr>
          <a:xfrm>
            <a:off x="2667700" y="3845713"/>
            <a:ext cx="1144500" cy="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33"/>
          <p:cNvCxnSpPr>
            <a:stCxn id="380" idx="3"/>
            <a:endCxn id="378" idx="2"/>
          </p:cNvCxnSpPr>
          <p:nvPr/>
        </p:nvCxnSpPr>
        <p:spPr>
          <a:xfrm>
            <a:off x="2667700" y="3845713"/>
            <a:ext cx="1144500" cy="9612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3"/>
          <p:cNvCxnSpPr>
            <a:stCxn id="381" idx="3"/>
            <a:endCxn id="376" idx="2"/>
          </p:cNvCxnSpPr>
          <p:nvPr/>
        </p:nvCxnSpPr>
        <p:spPr>
          <a:xfrm flipH="1" rot="10800000">
            <a:off x="2667625" y="2884488"/>
            <a:ext cx="1144800" cy="19281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33"/>
          <p:cNvCxnSpPr>
            <a:stCxn id="381" idx="3"/>
            <a:endCxn id="377" idx="2"/>
          </p:cNvCxnSpPr>
          <p:nvPr/>
        </p:nvCxnSpPr>
        <p:spPr>
          <a:xfrm flipH="1" rot="10800000">
            <a:off x="2667625" y="3845688"/>
            <a:ext cx="1144800" cy="9669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33"/>
          <p:cNvCxnSpPr>
            <a:stCxn id="381" idx="3"/>
            <a:endCxn id="378" idx="2"/>
          </p:cNvCxnSpPr>
          <p:nvPr/>
        </p:nvCxnSpPr>
        <p:spPr>
          <a:xfrm flipH="1" rot="10800000">
            <a:off x="2667625" y="4806888"/>
            <a:ext cx="1144800" cy="57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1" name="Google Shape;391;p33"/>
          <p:cNvSpPr/>
          <p:nvPr/>
        </p:nvSpPr>
        <p:spPr>
          <a:xfrm>
            <a:off x="5508600" y="3503888"/>
            <a:ext cx="636300" cy="6780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33"/>
          <p:cNvCxnSpPr>
            <a:stCxn id="376" idx="6"/>
            <a:endCxn id="391" idx="2"/>
          </p:cNvCxnSpPr>
          <p:nvPr/>
        </p:nvCxnSpPr>
        <p:spPr>
          <a:xfrm>
            <a:off x="4448625" y="2884613"/>
            <a:ext cx="1059900" cy="9582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3"/>
          <p:cNvCxnSpPr>
            <a:stCxn id="377" idx="6"/>
            <a:endCxn id="391" idx="2"/>
          </p:cNvCxnSpPr>
          <p:nvPr/>
        </p:nvCxnSpPr>
        <p:spPr>
          <a:xfrm flipH="1" rot="10800000">
            <a:off x="4448625" y="3843013"/>
            <a:ext cx="1059900" cy="27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3"/>
          <p:cNvCxnSpPr>
            <a:stCxn id="378" idx="6"/>
            <a:endCxn id="391" idx="2"/>
          </p:cNvCxnSpPr>
          <p:nvPr/>
        </p:nvCxnSpPr>
        <p:spPr>
          <a:xfrm flipH="1" rot="10800000">
            <a:off x="4448625" y="3842913"/>
            <a:ext cx="1059900" cy="9639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33"/>
          <p:cNvSpPr txBox="1"/>
          <p:nvPr/>
        </p:nvSpPr>
        <p:spPr>
          <a:xfrm>
            <a:off x="6931475" y="3629088"/>
            <a:ext cx="1397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- Price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96" name="Google Shape;396;p33"/>
          <p:cNvCxnSpPr>
            <a:stCxn id="391" idx="6"/>
            <a:endCxn id="395" idx="1"/>
          </p:cNvCxnSpPr>
          <p:nvPr/>
        </p:nvCxnSpPr>
        <p:spPr>
          <a:xfrm>
            <a:off x="6144900" y="3842888"/>
            <a:ext cx="786600" cy="5700"/>
          </a:xfrm>
          <a:prstGeom prst="straightConnector1">
            <a:avLst/>
          </a:prstGeom>
          <a:noFill/>
          <a:ln cap="flat" cmpd="sng" w="9525">
            <a:solidFill>
              <a:srgbClr val="60606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7" name="Google Shape;397;p33"/>
          <p:cNvSpPr txBox="1"/>
          <p:nvPr/>
        </p:nvSpPr>
        <p:spPr>
          <a:xfrm>
            <a:off x="1042450" y="5428913"/>
            <a:ext cx="1397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Input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3309525" y="5428913"/>
            <a:ext cx="1641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Hidden Units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5280025" y="5428913"/>
            <a:ext cx="1397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Output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33"/>
          <p:cNvSpPr txBox="1"/>
          <p:nvPr/>
        </p:nvSpPr>
        <p:spPr>
          <a:xfrm>
            <a:off x="747825" y="1202600"/>
            <a:ext cx="46635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Features: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area, bedrooms, zip code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b="1"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Label: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price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endParaRPr/>
          </a:p>
        </p:txBody>
      </p:sp>
      <p:pic>
        <p:nvPicPr>
          <p:cNvPr id="407" name="Google Shape;40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34"/>
          <p:cNvGrpSpPr/>
          <p:nvPr/>
        </p:nvGrpSpPr>
        <p:grpSpPr>
          <a:xfrm>
            <a:off x="0" y="76625"/>
            <a:ext cx="6159149" cy="677884"/>
            <a:chOff x="0" y="390664"/>
            <a:chExt cx="6159149" cy="677139"/>
          </a:xfrm>
        </p:grpSpPr>
        <p:sp>
          <p:nvSpPr>
            <p:cNvPr id="409" name="Google Shape;409;p34"/>
            <p:cNvSpPr txBox="1"/>
            <p:nvPr/>
          </p:nvSpPr>
          <p:spPr>
            <a:xfrm>
              <a:off x="582749" y="390664"/>
              <a:ext cx="5576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How Deep Learning Is Done - Procedure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34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34"/>
          <p:cNvGrpSpPr/>
          <p:nvPr/>
        </p:nvGrpSpPr>
        <p:grpSpPr>
          <a:xfrm>
            <a:off x="1251320" y="4463436"/>
            <a:ext cx="6713446" cy="833526"/>
            <a:chOff x="1593000" y="2322568"/>
            <a:chExt cx="5957975" cy="643500"/>
          </a:xfrm>
        </p:grpSpPr>
        <p:sp>
          <p:nvSpPr>
            <p:cNvPr id="413" name="Google Shape;413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Testing</a:t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05</a:t>
              </a:r>
              <a:endParaRPr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4540000" y="2323756"/>
              <a:ext cx="2819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C58D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Evaluate the performance of the model using various metrics</a:t>
              </a:r>
              <a:endParaRPr sz="1200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0" name="Google Shape;420;p34"/>
          <p:cNvGrpSpPr/>
          <p:nvPr/>
        </p:nvGrpSpPr>
        <p:grpSpPr>
          <a:xfrm>
            <a:off x="1251320" y="3615195"/>
            <a:ext cx="6713446" cy="833526"/>
            <a:chOff x="1593000" y="2322568"/>
            <a:chExt cx="5957975" cy="643500"/>
          </a:xfrm>
        </p:grpSpPr>
        <p:sp>
          <p:nvSpPr>
            <p:cNvPr id="421" name="Google Shape;421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Model Training</a:t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04</a:t>
              </a:r>
              <a:endParaRPr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4540000" y="2323749"/>
              <a:ext cx="2819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C58D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Train the model with the data collected</a:t>
              </a:r>
              <a:endParaRPr sz="1200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28" name="Google Shape;428;p34"/>
          <p:cNvGrpSpPr/>
          <p:nvPr/>
        </p:nvGrpSpPr>
        <p:grpSpPr>
          <a:xfrm>
            <a:off x="1251320" y="2766920"/>
            <a:ext cx="6713446" cy="833526"/>
            <a:chOff x="1593000" y="2322568"/>
            <a:chExt cx="5957975" cy="643500"/>
          </a:xfrm>
        </p:grpSpPr>
        <p:sp>
          <p:nvSpPr>
            <p:cNvPr id="429" name="Google Shape;429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Preparation</a:t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03</a:t>
              </a:r>
              <a:endParaRPr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540000" y="2323749"/>
              <a:ext cx="2819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C58D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Necessary formatting of data is done that model can consume</a:t>
              </a:r>
              <a:endParaRPr sz="1200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36" name="Google Shape;436;p34"/>
          <p:cNvGrpSpPr/>
          <p:nvPr/>
        </p:nvGrpSpPr>
        <p:grpSpPr>
          <a:xfrm>
            <a:off x="1251320" y="1918689"/>
            <a:ext cx="6713446" cy="833526"/>
            <a:chOff x="1593000" y="2322568"/>
            <a:chExt cx="5957975" cy="643500"/>
          </a:xfrm>
        </p:grpSpPr>
        <p:sp>
          <p:nvSpPr>
            <p:cNvPr id="437" name="Google Shape;437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8" name="Google Shape;438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Cleansing</a:t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02</a:t>
              </a:r>
              <a:endParaRPr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4540000" y="2323754"/>
              <a:ext cx="2819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C58D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Corrupted and sparse data is removed</a:t>
              </a:r>
              <a:endParaRPr sz="1200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44" name="Google Shape;444;p34"/>
          <p:cNvGrpSpPr/>
          <p:nvPr/>
        </p:nvGrpSpPr>
        <p:grpSpPr>
          <a:xfrm>
            <a:off x="1251320" y="1070437"/>
            <a:ext cx="6713446" cy="833526"/>
            <a:chOff x="1593000" y="2322568"/>
            <a:chExt cx="5957975" cy="643500"/>
          </a:xfrm>
        </p:grpSpPr>
        <p:sp>
          <p:nvSpPr>
            <p:cNvPr id="445" name="Google Shape;445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Acquisition</a:t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01</a:t>
              </a:r>
              <a:endParaRPr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4539999" y="2323755"/>
              <a:ext cx="2818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C58D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Data residing in various sources is gathered and aggregated</a:t>
              </a:r>
              <a:endParaRPr sz="1200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52" name="Google Shape;452;p34"/>
          <p:cNvGrpSpPr/>
          <p:nvPr/>
        </p:nvGrpSpPr>
        <p:grpSpPr>
          <a:xfrm>
            <a:off x="1251320" y="5301636"/>
            <a:ext cx="6713446" cy="833526"/>
            <a:chOff x="1593000" y="2322568"/>
            <a:chExt cx="5957975" cy="643500"/>
          </a:xfrm>
        </p:grpSpPr>
        <p:sp>
          <p:nvSpPr>
            <p:cNvPr id="453" name="Google Shape;453;p34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Deployment</a:t>
              </a:r>
              <a:endPara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06</a:t>
              </a:r>
              <a:endParaRPr sz="2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4540000" y="2323756"/>
              <a:ext cx="28191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C58D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Deploy the model into production environment once the performance is good enough</a:t>
              </a:r>
              <a:endParaRPr sz="1200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5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endParaRPr/>
          </a:p>
        </p:txBody>
      </p:sp>
      <p:pic>
        <p:nvPicPr>
          <p:cNvPr id="465" name="Google Shape;46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35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467" name="Google Shape;467;p35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Setup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5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35"/>
          <p:cNvSpPr txBox="1"/>
          <p:nvPr/>
        </p:nvSpPr>
        <p:spPr>
          <a:xfrm>
            <a:off x="598200" y="861588"/>
            <a:ext cx="7947600" cy="5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Download </a:t>
            </a:r>
            <a:r>
              <a:rPr lang="en-US" sz="1800" u="sng">
                <a:solidFill>
                  <a:srgbClr val="0C58D3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/>
              </a:rPr>
              <a:t>Python</a:t>
            </a:r>
            <a:endParaRPr sz="1800">
              <a:solidFill>
                <a:srgbClr val="0C58D3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Upgrade Pip 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pip3 install --upgrade pip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Isolated environment with </a:t>
            </a:r>
            <a:r>
              <a:rPr i="1" lang="en-US" sz="1800">
                <a:latin typeface="Century Gothic"/>
                <a:ea typeface="Century Gothic"/>
                <a:cs typeface="Century Gothic"/>
                <a:sym typeface="Century Gothic"/>
              </a:rPr>
              <a:t>virtualenv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pip3 install --user --upgrade virtualenv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cd /ML_PATH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virtualenv env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source env/bin/activate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Install packages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pip3 install --upgrade jupyter matplotlib numpy tensorflow keras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Wifi - </a:t>
            </a: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Wavelabs-Guest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, password: </a:t>
            </a: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Think_Before_You_Start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Github link: </a:t>
            </a:r>
            <a:r>
              <a:rPr lang="en-US" sz="1800">
                <a:solidFill>
                  <a:srgbClr val="4A86E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https://github.com/mvshashank08/intro_to_deep_learning</a:t>
            </a:r>
            <a:endParaRPr sz="1800">
              <a:solidFill>
                <a:srgbClr val="4A86E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pic>
        <p:nvPicPr>
          <p:cNvPr id="476" name="Google Shape;4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6"/>
          <p:cNvSpPr txBox="1"/>
          <p:nvPr/>
        </p:nvSpPr>
        <p:spPr>
          <a:xfrm>
            <a:off x="4801" y="2520425"/>
            <a:ext cx="9144000" cy="15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rPr>
              <a:t>Our First Neural Network</a:t>
            </a:r>
            <a:endParaRPr b="1" i="0" sz="4800" u="none" cap="none" strike="noStrike">
              <a:solidFill>
                <a:srgbClr val="579FD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25</a:t>
            </a:r>
            <a:endParaRPr/>
          </a:p>
        </p:txBody>
      </p:sp>
      <p:pic>
        <p:nvPicPr>
          <p:cNvPr id="483" name="Google Shape;4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4" name="Google Shape;484;p37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485" name="Google Shape;485;p37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Gradient Descent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7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37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8" name="Google Shape;4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15401"/>
            <a:ext cx="5335824" cy="289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4349" y="893800"/>
            <a:ext cx="3350976" cy="275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3959151"/>
            <a:ext cx="4320066" cy="244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5824" y="4033770"/>
            <a:ext cx="3350976" cy="226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/>
          </a:p>
        </p:txBody>
      </p:sp>
      <p:pic>
        <p:nvPicPr>
          <p:cNvPr id="497" name="Google Shape;49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38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499" name="Google Shape;499;p38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Tuning Optimal Learning Rate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38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2" name="Google Shape;5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150" y="1656241"/>
            <a:ext cx="7973775" cy="38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  <a:endParaRPr/>
          </a:p>
        </p:txBody>
      </p:sp>
      <p:pic>
        <p:nvPicPr>
          <p:cNvPr id="508" name="Google Shape;50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39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510" name="Google Shape;510;p39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Tunable Parameters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39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39"/>
          <p:cNvSpPr txBox="1"/>
          <p:nvPr/>
        </p:nvSpPr>
        <p:spPr>
          <a:xfrm>
            <a:off x="425925" y="1046494"/>
            <a:ext cx="42933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Optimization Strategies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Gradient Descent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Momentum optimization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Nesterov Accelerated Gradient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AdaGrad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RMSProp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Adam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4" name="Google Shape;514;p39"/>
          <p:cNvSpPr txBox="1"/>
          <p:nvPr/>
        </p:nvSpPr>
        <p:spPr>
          <a:xfrm>
            <a:off x="4891500" y="1046500"/>
            <a:ext cx="36078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Learning Rate Scheduling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Performance Scheduling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Exponential Scheduling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Power Scheduling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5" name="Google Shape;515;p39"/>
          <p:cNvSpPr txBox="1"/>
          <p:nvPr/>
        </p:nvSpPr>
        <p:spPr>
          <a:xfrm>
            <a:off x="2879850" y="3905900"/>
            <a:ext cx="3241200" cy="20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Regularization Strategies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Early Stopping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Dropout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Data Augmentation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l1 and l2 regularization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28</a:t>
            </a:r>
            <a:endParaRPr/>
          </a:p>
        </p:txBody>
      </p:sp>
      <p:pic>
        <p:nvPicPr>
          <p:cNvPr id="521" name="Google Shape;52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40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523" name="Google Shape;523;p40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The Overfitting Problem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0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0"/>
          <p:cNvSpPr txBox="1"/>
          <p:nvPr/>
        </p:nvSpPr>
        <p:spPr>
          <a:xfrm>
            <a:off x="567600" y="4611425"/>
            <a:ext cx="80334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The first graph depicts, the model (blue) can’t </a:t>
            </a:r>
            <a:r>
              <a:rPr b="1" lang="en-US" sz="1600">
                <a:latin typeface="Century Gothic"/>
                <a:ea typeface="Century Gothic"/>
                <a:cs typeface="Century Gothic"/>
                <a:sym typeface="Century Gothic"/>
              </a:rPr>
              <a:t>under-fits</a:t>
            </a: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 the data (orange)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The second graphs depicts a </a:t>
            </a:r>
            <a:r>
              <a:rPr b="1" lang="en-US" sz="1600">
                <a:latin typeface="Century Gothic"/>
                <a:ea typeface="Century Gothic"/>
                <a:cs typeface="Century Gothic"/>
                <a:sym typeface="Century Gothic"/>
              </a:rPr>
              <a:t>good fit</a:t>
            </a: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, where the model generalises well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The third graph depicts </a:t>
            </a:r>
            <a:r>
              <a:rPr b="1" lang="en-US" sz="1600">
                <a:latin typeface="Century Gothic"/>
                <a:ea typeface="Century Gothic"/>
                <a:cs typeface="Century Gothic"/>
                <a:sym typeface="Century Gothic"/>
              </a:rPr>
              <a:t>overfit</a:t>
            </a: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 where the accuracy is very high (~100%)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The model tries to fit every data point including the outliers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entury Gothic"/>
              <a:buChar char="●"/>
            </a:pPr>
            <a:r>
              <a:rPr lang="en-US" sz="1600">
                <a:latin typeface="Century Gothic"/>
                <a:ea typeface="Century Gothic"/>
                <a:cs typeface="Century Gothic"/>
                <a:sym typeface="Century Gothic"/>
              </a:rPr>
              <a:t>Hence fails to predict more general scenarios, resulting in very low test accuracy.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4">
            <a:alphaModFix/>
          </a:blip>
          <a:srcRect b="0" l="9173" r="6743" t="0"/>
          <a:stretch/>
        </p:blipFill>
        <p:spPr>
          <a:xfrm>
            <a:off x="567600" y="651050"/>
            <a:ext cx="8033400" cy="39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29</a:t>
            </a:r>
            <a:endParaRPr/>
          </a:p>
        </p:txBody>
      </p:sp>
      <p:pic>
        <p:nvPicPr>
          <p:cNvPr id="533" name="Google Shape;5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41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535" name="Google Shape;535;p41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Next Steps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41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8" name="Google Shape;538;p41"/>
          <p:cNvSpPr txBox="1"/>
          <p:nvPr/>
        </p:nvSpPr>
        <p:spPr>
          <a:xfrm>
            <a:off x="698800" y="1056325"/>
            <a:ext cx="7833000" cy="50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Convolutional Neural Networks (Computer Vision)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Object detection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Facial Recognition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Image Segmentation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Neural Style Transfer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Recurrent Neural Networks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Gated Recurrent Units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Long Short Term Memory Units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Bi-directional RNNs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Autoencoders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Basic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Deionising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○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Variational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Generative 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Adversarial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Networks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Deep Reinforcement Learning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5"/>
          <p:cNvGrpSpPr/>
          <p:nvPr/>
        </p:nvGrpSpPr>
        <p:grpSpPr>
          <a:xfrm>
            <a:off x="0" y="76625"/>
            <a:ext cx="5541750" cy="677884"/>
            <a:chOff x="0" y="390664"/>
            <a:chExt cx="5541750" cy="677139"/>
          </a:xfrm>
        </p:grpSpPr>
        <p:sp>
          <p:nvSpPr>
            <p:cNvPr id="109" name="Google Shape;109;p15"/>
            <p:cNvSpPr txBox="1"/>
            <p:nvPr/>
          </p:nvSpPr>
          <p:spPr>
            <a:xfrm>
              <a:off x="582750" y="390664"/>
              <a:ext cx="49590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Turing Test - The Earliest Idea of AI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5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5"/>
          <p:cNvSpPr txBox="1"/>
          <p:nvPr/>
        </p:nvSpPr>
        <p:spPr>
          <a:xfrm>
            <a:off x="5145150" y="885750"/>
            <a:ext cx="3589200" cy="5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 an conversation between both a human and a machine, the machine tries convinces the human evaluator that he/she indeed is talking to a human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conversation is limited to text.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evaluator knows one of the agents is a computer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 evaluator cannot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reliably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tell the machine from a human, the machine is said to have passed the test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75" y="1220203"/>
            <a:ext cx="4651800" cy="380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3" name="Google Shape;543;p42"/>
          <p:cNvGrpSpPr/>
          <p:nvPr/>
        </p:nvGrpSpPr>
        <p:grpSpPr>
          <a:xfrm>
            <a:off x="0" y="463546"/>
            <a:ext cx="7093688" cy="3090894"/>
            <a:chOff x="0" y="463603"/>
            <a:chExt cx="7093909" cy="3087437"/>
          </a:xfrm>
        </p:grpSpPr>
        <p:sp>
          <p:nvSpPr>
            <p:cNvPr id="544" name="Google Shape;544;p42"/>
            <p:cNvSpPr txBox="1"/>
            <p:nvPr/>
          </p:nvSpPr>
          <p:spPr>
            <a:xfrm>
              <a:off x="2531434" y="3089891"/>
              <a:ext cx="4562475" cy="461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Thank You</a:t>
              </a:r>
              <a:endParaRPr b="1" sz="2400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42"/>
            <p:cNvSpPr/>
            <p:nvPr/>
          </p:nvSpPr>
          <p:spPr>
            <a:xfrm>
              <a:off x="0" y="463603"/>
              <a:ext cx="73027" cy="604165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6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The AI Canvas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75" y="864998"/>
            <a:ext cx="5579116" cy="54855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5918200" y="1072575"/>
            <a:ext cx="2873700" cy="49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Artificial Intelligence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is the intelligence exhibited by computers.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is one way of doing that, by using algorithms to get insights from data.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Century Gothic"/>
                <a:ea typeface="Century Gothic"/>
                <a:cs typeface="Century Gothic"/>
                <a:sym typeface="Century Gothic"/>
              </a:rPr>
              <a:t>Deep Learning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is one way of doing that, using a specific algorithm called a Neural Network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6561343" y="6438739"/>
            <a:ext cx="2511425" cy="277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4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" name="Google Shape;132;p17"/>
          <p:cNvGrpSpPr/>
          <p:nvPr/>
        </p:nvGrpSpPr>
        <p:grpSpPr>
          <a:xfrm>
            <a:off x="0" y="76625"/>
            <a:ext cx="5145088" cy="677863"/>
            <a:chOff x="0" y="390659"/>
            <a:chExt cx="5145230" cy="677109"/>
          </a:xfrm>
        </p:grpSpPr>
        <p:sp>
          <p:nvSpPr>
            <p:cNvPr id="133" name="Google Shape;133;p17"/>
            <p:cNvSpPr txBox="1"/>
            <p:nvPr/>
          </p:nvSpPr>
          <p:spPr>
            <a:xfrm>
              <a:off x="582755" y="390659"/>
              <a:ext cx="4562475" cy="4611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Why Deep Learning?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 txBox="1"/>
            <p:nvPr/>
          </p:nvSpPr>
          <p:spPr>
            <a:xfrm>
              <a:off x="601680" y="760136"/>
              <a:ext cx="184736" cy="3074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0" y="463603"/>
              <a:ext cx="73027" cy="604165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7638" l="0" r="0" t="0"/>
          <a:stretch/>
        </p:blipFill>
        <p:spPr>
          <a:xfrm>
            <a:off x="922863" y="1157251"/>
            <a:ext cx="7298274" cy="48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p18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145" name="Google Shape;145;p18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Applications of Deep Learning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18"/>
          <p:cNvSpPr txBox="1"/>
          <p:nvPr/>
        </p:nvSpPr>
        <p:spPr>
          <a:xfrm>
            <a:off x="422525" y="975075"/>
            <a:ext cx="8369400" cy="5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Computer Vision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Natural Language Processing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Speech Processing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entury Gothic"/>
              <a:buChar char="●"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Reinforcement Learning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9"/>
          <p:cNvGrpSpPr/>
          <p:nvPr/>
        </p:nvGrpSpPr>
        <p:grpSpPr>
          <a:xfrm>
            <a:off x="0" y="76620"/>
            <a:ext cx="5145155" cy="677889"/>
            <a:chOff x="0" y="390659"/>
            <a:chExt cx="5145155" cy="677144"/>
          </a:xfrm>
        </p:grpSpPr>
        <p:sp>
          <p:nvSpPr>
            <p:cNvPr id="157" name="Google Shape;157;p19"/>
            <p:cNvSpPr txBox="1"/>
            <p:nvPr/>
          </p:nvSpPr>
          <p:spPr>
            <a:xfrm>
              <a:off x="582755" y="390659"/>
              <a:ext cx="45624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Applications in Computer Vision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19"/>
          <p:cNvSpPr txBox="1"/>
          <p:nvPr/>
        </p:nvSpPr>
        <p:spPr>
          <a:xfrm>
            <a:off x="1217975" y="905750"/>
            <a:ext cx="2697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Object recognition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1478775"/>
            <a:ext cx="3666625" cy="21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0087" y="1453178"/>
            <a:ext cx="3171675" cy="20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5487113" y="905750"/>
            <a:ext cx="2697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Facial</a:t>
            </a: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 recognition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4" name="Google Shape;164;p19"/>
          <p:cNvPicPr preferRelativeResize="0"/>
          <p:nvPr/>
        </p:nvPicPr>
        <p:blipFill rotWithShape="1">
          <a:blip r:embed="rId6">
            <a:alphaModFix/>
          </a:blip>
          <a:srcRect b="13688" l="0" r="29799" t="0"/>
          <a:stretch/>
        </p:blipFill>
        <p:spPr>
          <a:xfrm>
            <a:off x="727325" y="4342150"/>
            <a:ext cx="3374099" cy="19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1065563" y="3910400"/>
            <a:ext cx="26976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Image Captioning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6250" y="4306576"/>
            <a:ext cx="2007482" cy="191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5588586" y="3735550"/>
            <a:ext cx="2422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Tumour Detection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0"/>
          <p:cNvGrpSpPr/>
          <p:nvPr/>
        </p:nvGrpSpPr>
        <p:grpSpPr>
          <a:xfrm>
            <a:off x="0" y="76625"/>
            <a:ext cx="6370349" cy="677884"/>
            <a:chOff x="0" y="390664"/>
            <a:chExt cx="6370349" cy="677139"/>
          </a:xfrm>
        </p:grpSpPr>
        <p:sp>
          <p:nvSpPr>
            <p:cNvPr id="176" name="Google Shape;176;p20"/>
            <p:cNvSpPr txBox="1"/>
            <p:nvPr/>
          </p:nvSpPr>
          <p:spPr>
            <a:xfrm>
              <a:off x="582749" y="390664"/>
              <a:ext cx="57876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Applications in Natural Language Processing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0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0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0"/>
          <p:cNvSpPr txBox="1"/>
          <p:nvPr/>
        </p:nvSpPr>
        <p:spPr>
          <a:xfrm>
            <a:off x="1308675" y="788588"/>
            <a:ext cx="2437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Machine Translation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925" y="1402575"/>
            <a:ext cx="2511300" cy="188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225" y="1740520"/>
            <a:ext cx="2848375" cy="16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/>
          <p:nvPr/>
        </p:nvSpPr>
        <p:spPr>
          <a:xfrm>
            <a:off x="5460513" y="957550"/>
            <a:ext cx="2437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Text Summarization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388" y="4301498"/>
            <a:ext cx="2848375" cy="1660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1568038" y="3635225"/>
            <a:ext cx="19191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Q/A Chatbots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4000" y="4138924"/>
            <a:ext cx="2848376" cy="213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5539288" y="3660050"/>
            <a:ext cx="2437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Sentiment Analysis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/>
        </p:nvSpPr>
        <p:spPr>
          <a:xfrm>
            <a:off x="6561343" y="6438739"/>
            <a:ext cx="2511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|  0</a:t>
            </a:r>
            <a:r>
              <a:rPr lang="en-US" sz="1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4543" y="6463218"/>
            <a:ext cx="636375" cy="325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" name="Google Shape;194;p21"/>
          <p:cNvGrpSpPr/>
          <p:nvPr/>
        </p:nvGrpSpPr>
        <p:grpSpPr>
          <a:xfrm>
            <a:off x="0" y="76625"/>
            <a:ext cx="6370349" cy="677884"/>
            <a:chOff x="0" y="390664"/>
            <a:chExt cx="6370349" cy="677139"/>
          </a:xfrm>
        </p:grpSpPr>
        <p:sp>
          <p:nvSpPr>
            <p:cNvPr id="195" name="Google Shape;195;p21"/>
            <p:cNvSpPr txBox="1"/>
            <p:nvPr/>
          </p:nvSpPr>
          <p:spPr>
            <a:xfrm>
              <a:off x="582749" y="390664"/>
              <a:ext cx="5787600" cy="46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579FD2"/>
                  </a:solidFill>
                  <a:latin typeface="Calibri"/>
                  <a:ea typeface="Calibri"/>
                  <a:cs typeface="Calibri"/>
                  <a:sym typeface="Calibri"/>
                </a:rPr>
                <a:t>Applications in Speech Recognition</a:t>
              </a:r>
              <a:endParaRPr b="1" i="0" sz="2400" u="none" cap="none" strike="noStrike">
                <a:solidFill>
                  <a:srgbClr val="579FD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1"/>
            <p:cNvSpPr txBox="1"/>
            <p:nvPr/>
          </p:nvSpPr>
          <p:spPr>
            <a:xfrm>
              <a:off x="601680" y="760136"/>
              <a:ext cx="1848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0" y="463603"/>
              <a:ext cx="72900" cy="604200"/>
            </a:xfrm>
            <a:prstGeom prst="rect">
              <a:avLst/>
            </a:prstGeom>
            <a:solidFill>
              <a:srgbClr val="579F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21"/>
          <p:cNvSpPr txBox="1"/>
          <p:nvPr/>
        </p:nvSpPr>
        <p:spPr>
          <a:xfrm>
            <a:off x="1090988" y="975075"/>
            <a:ext cx="29253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Conversational Agents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5674213" y="940988"/>
            <a:ext cx="2437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Speech to Text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25" y="1699343"/>
            <a:ext cx="3195425" cy="179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113" y="1631188"/>
            <a:ext cx="28479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7600" y="4331723"/>
            <a:ext cx="3007200" cy="200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/>
        </p:nvSpPr>
        <p:spPr>
          <a:xfrm>
            <a:off x="3353100" y="3717338"/>
            <a:ext cx="24378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Voice Recognition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